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9" r:id="rId10"/>
    <p:sldId id="265" r:id="rId11"/>
    <p:sldId id="266" r:id="rId12"/>
    <p:sldId id="267" r:id="rId13"/>
    <p:sldId id="268" r:id="rId14"/>
    <p:sldId id="271" r:id="rId15"/>
    <p:sldId id="275" r:id="rId16"/>
    <p:sldId id="270" r:id="rId17"/>
    <p:sldId id="276" r:id="rId18"/>
    <p:sldId id="272" r:id="rId19"/>
    <p:sldId id="273" r:id="rId20"/>
    <p:sldId id="277" r:id="rId21"/>
    <p:sldId id="278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36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41A19-F921-47C2-8BAF-674E4162D702}" type="datetimeFigureOut">
              <a:rPr lang="en-US" smtClean="0"/>
              <a:pPr/>
              <a:t>8/3/2016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516F0-9481-4A80-B5E1-663EA5BEB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3980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5882B-2717-40AC-88D1-457BB477AC3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8847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5882B-2717-40AC-88D1-457BB477AC3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88470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5882B-2717-40AC-88D1-457BB477AC3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88470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5882B-2717-40AC-88D1-457BB477AC3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88470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5882B-2717-40AC-88D1-457BB477AC3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8847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5882B-2717-40AC-88D1-457BB477AC3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8847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5882B-2717-40AC-88D1-457BB477AC3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8847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5882B-2717-40AC-88D1-457BB477AC3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8847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5882B-2717-40AC-88D1-457BB477AC3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8847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5882B-2717-40AC-88D1-457BB477AC3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8847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5882B-2717-40AC-88D1-457BB477AC3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8847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5882B-2717-40AC-88D1-457BB477AC3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8847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5882B-2717-40AC-88D1-457BB477AC3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8847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E3D23-7385-4156-8014-6579F8751A51}" type="datetimeFigureOut">
              <a:rPr lang="en-US" smtClean="0"/>
              <a:pPr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03D-7888-4CBB-BC75-52F2E7EBDA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1994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E3D23-7385-4156-8014-6579F8751A51}" type="datetimeFigureOut">
              <a:rPr lang="en-US" smtClean="0"/>
              <a:pPr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03D-7888-4CBB-BC75-52F2E7EBDA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3681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E3D23-7385-4156-8014-6579F8751A51}" type="datetimeFigureOut">
              <a:rPr lang="en-US" smtClean="0"/>
              <a:pPr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03D-7888-4CBB-BC75-52F2E7EBDA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0030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E3D23-7385-4156-8014-6579F8751A51}" type="datetimeFigureOut">
              <a:rPr lang="en-US" smtClean="0"/>
              <a:pPr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03D-7888-4CBB-BC75-52F2E7EBDA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185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E3D23-7385-4156-8014-6579F8751A51}" type="datetimeFigureOut">
              <a:rPr lang="en-US" smtClean="0"/>
              <a:pPr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03D-7888-4CBB-BC75-52F2E7EBDA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9842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E3D23-7385-4156-8014-6579F8751A51}" type="datetimeFigureOut">
              <a:rPr lang="en-US" smtClean="0"/>
              <a:pPr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03D-7888-4CBB-BC75-52F2E7EBDA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7702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E3D23-7385-4156-8014-6579F8751A51}" type="datetimeFigureOut">
              <a:rPr lang="en-US" smtClean="0"/>
              <a:pPr/>
              <a:t>8/3/2016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03D-7888-4CBB-BC75-52F2E7EBDA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5917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E3D23-7385-4156-8014-6579F8751A51}" type="datetimeFigureOut">
              <a:rPr lang="en-US" smtClean="0"/>
              <a:pPr/>
              <a:t>8/3/2016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03D-7888-4CBB-BC75-52F2E7EBDA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2231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E3D23-7385-4156-8014-6579F8751A51}" type="datetimeFigureOut">
              <a:rPr lang="en-US" smtClean="0"/>
              <a:pPr/>
              <a:t>8/3/2016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03D-7888-4CBB-BC75-52F2E7EBDA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7121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E3D23-7385-4156-8014-6579F8751A51}" type="datetimeFigureOut">
              <a:rPr lang="en-US" smtClean="0"/>
              <a:pPr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03D-7888-4CBB-BC75-52F2E7EBDA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20541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E3D23-7385-4156-8014-6579F8751A51}" type="datetimeFigureOut">
              <a:rPr lang="en-US" smtClean="0"/>
              <a:pPr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03D-7888-4CBB-BC75-52F2E7EBDA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78884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E3D23-7385-4156-8014-6579F8751A51}" type="datetimeFigureOut">
              <a:rPr lang="en-US" smtClean="0"/>
              <a:pPr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8C03D-7888-4CBB-BC75-52F2E7EBDA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6248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516052"/>
            <a:ext cx="9144000" cy="3693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FGD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Background Study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RPJMD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Kalimantan Selatan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97858" y="1447800"/>
            <a:ext cx="44422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b="1" dirty="0" err="1" smtClean="0">
                <a:solidFill>
                  <a:srgbClr val="FF0000"/>
                </a:solidFill>
                <a:latin typeface="Vijaya" pitchFamily="34" charset="0"/>
                <a:cs typeface="Vijaya" pitchFamily="34" charset="0"/>
              </a:rPr>
              <a:t>Profil</a:t>
            </a:r>
            <a:r>
              <a:rPr lang="en-US" sz="3600" b="1" dirty="0" smtClean="0">
                <a:solidFill>
                  <a:srgbClr val="FF0000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  <a:latin typeface="Vijaya" pitchFamily="34" charset="0"/>
                <a:cs typeface="Vijaya" pitchFamily="34" charset="0"/>
              </a:rPr>
              <a:t>Ekonomi</a:t>
            </a:r>
            <a:endParaRPr lang="en-US" sz="3600" b="1" dirty="0" smtClean="0">
              <a:solidFill>
                <a:srgbClr val="FF0000"/>
              </a:solidFill>
              <a:latin typeface="Vijaya" pitchFamily="34" charset="0"/>
              <a:cs typeface="Vijaya" pitchFamily="34" charset="0"/>
            </a:endParaRPr>
          </a:p>
          <a:p>
            <a:pPr algn="r"/>
            <a:r>
              <a:rPr lang="en-US" sz="3600" b="1" dirty="0" smtClean="0">
                <a:solidFill>
                  <a:srgbClr val="FF0000"/>
                </a:solidFill>
                <a:latin typeface="Vijaya" pitchFamily="34" charset="0"/>
                <a:cs typeface="Vijaya" pitchFamily="34" charset="0"/>
              </a:rPr>
              <a:t>Kalimantan Selatan</a:t>
            </a:r>
            <a:endParaRPr lang="en-US" sz="3600" b="1" dirty="0">
              <a:solidFill>
                <a:srgbClr val="FF0000"/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4500570"/>
            <a:ext cx="4283417" cy="46166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DR. H. AHMAD YUNANI, SE,M.SI</a:t>
            </a:r>
            <a:endParaRPr lang="en-US" sz="2400" b="1" dirty="0"/>
          </a:p>
        </p:txBody>
      </p:sp>
      <p:pic>
        <p:nvPicPr>
          <p:cNvPr id="1026" name="Picture 2" descr="http://banjarmasin.bpk.go.id/wp-content/uploads/2009/06/peta_kalsel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339" y="1469293"/>
            <a:ext cx="3651473" cy="48159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5563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7384"/>
            <a:ext cx="9144000" cy="7200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KETENAGAKERJAAN</a:t>
            </a:r>
            <a:endParaRPr lang="en-US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16052"/>
            <a:ext cx="9144000" cy="3693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FGD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Background Study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RPJMD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Kalimantan Selatan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Bidang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Ekonomi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13025" y="4923333"/>
            <a:ext cx="49179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Target </a:t>
            </a:r>
            <a:r>
              <a:rPr lang="en-US" sz="2400" b="1" dirty="0" err="1" smtClean="0">
                <a:solidFill>
                  <a:srgbClr val="FF0000"/>
                </a:solidFill>
              </a:rPr>
              <a:t>RPJMD</a:t>
            </a:r>
            <a:r>
              <a:rPr lang="en-US" sz="2400" b="1" dirty="0" smtClean="0">
                <a:solidFill>
                  <a:srgbClr val="FF0000"/>
                </a:solidFill>
              </a:rPr>
              <a:t> 2015: </a:t>
            </a:r>
            <a:r>
              <a:rPr lang="en-US" sz="2400" b="1" dirty="0" err="1" smtClean="0">
                <a:solidFill>
                  <a:srgbClr val="FF0000"/>
                </a:solidFill>
              </a:rPr>
              <a:t>TPT</a:t>
            </a:r>
            <a:r>
              <a:rPr lang="en-US" sz="2400" b="1" dirty="0" smtClean="0">
                <a:solidFill>
                  <a:srgbClr val="FF0000"/>
                </a:solidFill>
              </a:rPr>
              <a:t> 6,62 – 6,50%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85720" y="928670"/>
          <a:ext cx="4500594" cy="3500460"/>
        </p:xfrm>
        <a:graphic>
          <a:graphicData uri="http://schemas.openxmlformats.org/drawingml/2006/table">
            <a:tbl>
              <a:tblPr/>
              <a:tblGrid>
                <a:gridCol w="2413215"/>
                <a:gridCol w="539664"/>
                <a:gridCol w="529481"/>
                <a:gridCol w="529481"/>
                <a:gridCol w="488753"/>
              </a:tblGrid>
              <a:tr h="37472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sng" strike="noStrike" dirty="0">
                          <a:solidFill>
                            <a:srgbClr val="000000"/>
                          </a:solidFill>
                          <a:latin typeface="Times New Roman"/>
                          <a:hlinkClick r:id="" action="ppaction://hlinkfile"/>
                        </a:rPr>
                        <a:t>INDIKATOR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TAHUN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47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</a:tr>
              <a:tr h="417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Angkatan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Kerja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(AK)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1.840.296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1.925.684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1.922.151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  <a:tr h="417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</a:t>
                      </a:r>
                      <a:r>
                        <a:rPr lang="en-US" sz="1000" b="0" i="1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Bekerja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1.743.622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1.824.929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1.821.327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  <a:tr h="3747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</a:t>
                      </a:r>
                      <a:r>
                        <a:rPr lang="en-US" sz="1000" b="0" i="1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Pengangguran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96.674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100.755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100.824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  <a:tr h="3747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Bukan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Angkatan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Kerja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(BAK)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742.391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701.049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750.144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  <a:tr h="417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Tenaga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Kerja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(AK+BAK)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2.582.687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2.626.733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2.672.295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  <a:tr h="3747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TPT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47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TPAK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71,26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73,31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71,93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69,08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857232"/>
            <a:ext cx="369570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4417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7384"/>
            <a:ext cx="9144000" cy="7200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KETENAGAKERJAAN</a:t>
            </a:r>
            <a:endParaRPr lang="en-US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16052"/>
            <a:ext cx="9144000" cy="3693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FGD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Background Study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RPJMD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Kalimantan Selatan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Bidang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Ekonomi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04938"/>
            <a:ext cx="3859213" cy="404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5025" y="1407390"/>
            <a:ext cx="4346575" cy="401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5176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7384"/>
            <a:ext cx="9144000" cy="7200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SUMBER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PENGANGGURAN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TERBUKA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PROVINSI</a:t>
            </a:r>
            <a:endParaRPr 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16052"/>
            <a:ext cx="9144000" cy="3693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FGD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Background Study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RPJMD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Kalimantan Selatan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Bidang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Ekonomi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642918"/>
            <a:ext cx="8025213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5176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7384"/>
            <a:ext cx="9144000" cy="7200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SUMBER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PENGANGGURAN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TERBUKA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PROVINSI</a:t>
            </a:r>
            <a:endParaRPr 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16052"/>
            <a:ext cx="9144000" cy="3693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FGD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Background Study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RPJMD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Kalimantan Selatan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Bidang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Ekonomi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2782" y="990600"/>
            <a:ext cx="7618299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5176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DISTRIBUSI PENDUDUK USIA DI ATAS 15 TAHUN YANG BEKERJA MENURUT SEKTOR EKONOMI (%)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85785" y="1785929"/>
          <a:ext cx="7929617" cy="2854492"/>
        </p:xfrm>
        <a:graphic>
          <a:graphicData uri="http://schemas.openxmlformats.org/drawingml/2006/table">
            <a:tbl>
              <a:tblPr/>
              <a:tblGrid>
                <a:gridCol w="4251854"/>
                <a:gridCol w="950836"/>
                <a:gridCol w="932896"/>
                <a:gridCol w="932896"/>
                <a:gridCol w="861135"/>
              </a:tblGrid>
              <a:tr h="329999">
                <a:tc gridSpan="5">
                  <a:txBody>
                    <a:bodyPr/>
                    <a:lstStyle/>
                    <a:p>
                      <a:pPr algn="l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99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SEKTOR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</a:tr>
              <a:tr h="544499">
                <a:tc>
                  <a:txBody>
                    <a:bodyPr/>
                    <a:lstStyle/>
                    <a:p>
                      <a:pPr algn="l" fontAlgn="b"/>
                      <a:r>
                        <a:rPr lang="fi-FI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Pertanian, Perkebunan, Kehutanan, Perburuan, dan Perikanan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41,76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41,45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41,45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41,43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999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Industri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7,44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999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Perdagangan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, RM, &amp;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Jasa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Akomodasi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22,28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21,38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21,27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21,50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999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Jasa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Kemasyarakatan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,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Sosial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, &amp;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Perorangan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14,06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15,03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13,63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14,99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999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Lain-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lainnya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14,45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15,73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16,53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15,91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9999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 err="1">
                          <a:solidFill>
                            <a:srgbClr val="948B54"/>
                          </a:solidFill>
                          <a:latin typeface="Times New Roman"/>
                        </a:rPr>
                        <a:t>Sumber</a:t>
                      </a:r>
                      <a:r>
                        <a:rPr lang="en-US" sz="900" b="0" i="1" u="none" strike="noStrike" dirty="0">
                          <a:solidFill>
                            <a:srgbClr val="948B54"/>
                          </a:solidFill>
                          <a:latin typeface="Times New Roman"/>
                        </a:rPr>
                        <a:t>: BPS, </a:t>
                      </a:r>
                      <a:r>
                        <a:rPr lang="en-US" sz="900" b="0" i="1" u="none" strike="noStrike" dirty="0" err="1">
                          <a:solidFill>
                            <a:srgbClr val="948B54"/>
                          </a:solidFill>
                          <a:latin typeface="Times New Roman"/>
                        </a:rPr>
                        <a:t>Berita</a:t>
                      </a:r>
                      <a:r>
                        <a:rPr lang="en-US" sz="900" b="0" i="1" u="none" strike="noStrike" dirty="0">
                          <a:solidFill>
                            <a:srgbClr val="948B54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948B54"/>
                          </a:solidFill>
                          <a:latin typeface="Times New Roman"/>
                        </a:rPr>
                        <a:t>Resmi</a:t>
                      </a:r>
                      <a:r>
                        <a:rPr lang="en-US" sz="900" b="0" i="1" u="none" strike="noStrike" dirty="0">
                          <a:solidFill>
                            <a:srgbClr val="948B54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948B54"/>
                          </a:solidFill>
                          <a:latin typeface="Times New Roman"/>
                        </a:rPr>
                        <a:t>Statistik</a:t>
                      </a:r>
                      <a:r>
                        <a:rPr lang="en-US" sz="900" b="0" i="1" u="none" strike="noStrike" dirty="0">
                          <a:solidFill>
                            <a:srgbClr val="948B54"/>
                          </a:solidFill>
                          <a:latin typeface="Times New Roman"/>
                        </a:rPr>
                        <a:t> No.061/11/63/Th. XV/ 7 November 2011 &amp; No.65/11/63/</a:t>
                      </a:r>
                      <a:r>
                        <a:rPr lang="en-US" sz="900" b="0" i="1" u="none" strike="noStrike" dirty="0" err="1">
                          <a:solidFill>
                            <a:srgbClr val="948B54"/>
                          </a:solidFill>
                          <a:latin typeface="Times New Roman"/>
                        </a:rPr>
                        <a:t>Th</a:t>
                      </a:r>
                      <a:r>
                        <a:rPr lang="en-US" sz="900" b="0" i="1" u="none" strike="noStrike" dirty="0">
                          <a:solidFill>
                            <a:srgbClr val="948B54"/>
                          </a:solidFill>
                          <a:latin typeface="Times New Roman"/>
                        </a:rPr>
                        <a:t> XVII/6 November 2013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Produktivitas</a:t>
            </a:r>
            <a:r>
              <a:rPr lang="en-US" dirty="0" smtClean="0"/>
              <a:t> </a:t>
            </a:r>
            <a:r>
              <a:rPr lang="en-US" dirty="0" err="1" smtClean="0"/>
              <a:t>Lapangan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02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821537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7384"/>
            <a:ext cx="9144000" cy="7200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INFLASI</a:t>
            </a:r>
            <a:endParaRPr lang="en-US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16052"/>
            <a:ext cx="9144000" cy="3693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FGD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Background Study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RPJMD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Kalimantan Selatan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Bidang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Ekonomi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4537" y="2286000"/>
            <a:ext cx="5114925" cy="385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71472" y="785794"/>
          <a:ext cx="8143928" cy="1343358"/>
        </p:xfrm>
        <a:graphic>
          <a:graphicData uri="http://schemas.openxmlformats.org/drawingml/2006/table">
            <a:tbl>
              <a:tblPr/>
              <a:tblGrid>
                <a:gridCol w="2551369"/>
                <a:gridCol w="570560"/>
                <a:gridCol w="559795"/>
                <a:gridCol w="559795"/>
                <a:gridCol w="602855"/>
                <a:gridCol w="602855"/>
                <a:gridCol w="516733"/>
                <a:gridCol w="516733"/>
                <a:gridCol w="516733"/>
                <a:gridCol w="573250"/>
                <a:gridCol w="573250"/>
              </a:tblGrid>
              <a:tr h="3098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latin typeface="Times New Roman"/>
                          <a:hlinkClick r:id="" action="ppaction://hlinkfile"/>
                        </a:rPr>
                        <a:t>INDIKATOR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TAHUN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RPJMD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KET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5887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2010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2011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2012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2013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2014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2015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Jan-Jul 2016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731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Inflasi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Tahunan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8,71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5,45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5,86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6,83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5,32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2,8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5.0-7.0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4926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778674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Ekspor-Impor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1785926"/>
          <a:ext cx="8215370" cy="3071835"/>
        </p:xfrm>
        <a:graphic>
          <a:graphicData uri="http://schemas.openxmlformats.org/drawingml/2006/table">
            <a:tbl>
              <a:tblPr/>
              <a:tblGrid>
                <a:gridCol w="4415063"/>
                <a:gridCol w="978021"/>
                <a:gridCol w="964048"/>
                <a:gridCol w="964048"/>
                <a:gridCol w="894190"/>
              </a:tblGrid>
              <a:tr h="61436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sng" strike="noStrike" dirty="0">
                          <a:solidFill>
                            <a:srgbClr val="0000FF"/>
                          </a:solidFill>
                          <a:latin typeface="Times New Roman"/>
                          <a:hlinkClick r:id="" action="ppaction://hlinkfile"/>
                        </a:rPr>
                        <a:t>INDIKATOR</a:t>
                      </a:r>
                      <a:endParaRPr lang="en-US" sz="1800" b="0" i="0" u="sng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TAHUN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43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</a:tr>
              <a:tr h="61436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Ekspor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6.373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9.709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9.611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8.847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36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Impor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3.332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3.510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3.082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36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Surplus/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Defisit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4.528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6.376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6.101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5.765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Komoditi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1857366"/>
          <a:ext cx="8143932" cy="3143273"/>
        </p:xfrm>
        <a:graphic>
          <a:graphicData uri="http://schemas.openxmlformats.org/drawingml/2006/table">
            <a:tbl>
              <a:tblPr/>
              <a:tblGrid>
                <a:gridCol w="4376672"/>
                <a:gridCol w="969516"/>
                <a:gridCol w="955665"/>
                <a:gridCol w="955665"/>
                <a:gridCol w="886414"/>
              </a:tblGrid>
              <a:tr h="44903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JENIS KOMODITI (HS DUA DIGIT)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TAHUN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9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</a:tr>
              <a:tr h="4490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Bahan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Bakar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Mineral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87,40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87,33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87,62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83,31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90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Lemak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&amp;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Minyak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Hewan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Nabati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10,69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9039">
                <a:tc>
                  <a:txBody>
                    <a:bodyPr/>
                    <a:lstStyle/>
                    <a:p>
                      <a:pPr algn="l" fontAlgn="ctr"/>
                      <a:r>
                        <a:rPr lang="nl-NL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Bijih, Kerak, dan Abu Logam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90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Komoditi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Lainnya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90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Jumlah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990600"/>
            <a:ext cx="7772400" cy="5181600"/>
          </a:xfrm>
          <a:solidFill>
            <a:schemeClr val="bg2">
              <a:lumMod val="75000"/>
            </a:schemeClr>
          </a:solidFill>
          <a:ln>
            <a:noFill/>
          </a:ln>
          <a:effectLst>
            <a:glow rad="228600">
              <a:schemeClr val="bg2">
                <a:lumMod val="2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Pertumbuhan</a:t>
            </a:r>
            <a:r>
              <a:rPr lang="en-US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PDRB</a:t>
            </a:r>
            <a:endParaRPr lang="en-US" sz="2800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Pertumbuhan</a:t>
            </a:r>
            <a:r>
              <a:rPr lang="en-US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PDRB</a:t>
            </a:r>
            <a:r>
              <a:rPr lang="en-US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Kabupaten</a:t>
            </a:r>
            <a:r>
              <a:rPr lang="en-US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dan</a:t>
            </a:r>
            <a:r>
              <a:rPr lang="en-US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Kota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Struktur</a:t>
            </a:r>
            <a:r>
              <a:rPr lang="en-US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PDRB</a:t>
            </a:r>
            <a:endParaRPr lang="en-US" sz="2800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Kemiskinan</a:t>
            </a:r>
            <a:r>
              <a:rPr lang="en-US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dan</a:t>
            </a:r>
            <a:r>
              <a:rPr lang="en-US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Ketimpangan</a:t>
            </a:r>
            <a:endParaRPr lang="en-US" sz="2800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Sumber</a:t>
            </a:r>
            <a:r>
              <a:rPr lang="en-US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Jumlah</a:t>
            </a:r>
            <a:r>
              <a:rPr lang="en-US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Penduduk</a:t>
            </a:r>
            <a:r>
              <a:rPr lang="en-US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Miskin</a:t>
            </a:r>
            <a:endParaRPr lang="en-US" sz="2800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Ketenagakerjaan</a:t>
            </a:r>
            <a:endParaRPr lang="en-US" sz="2800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Sumber</a:t>
            </a:r>
            <a:r>
              <a:rPr lang="en-US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Jumlah</a:t>
            </a:r>
            <a:r>
              <a:rPr lang="en-US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Pengangguran</a:t>
            </a:r>
            <a:r>
              <a:rPr lang="en-US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Terbuka</a:t>
            </a:r>
          </a:p>
          <a:p>
            <a:pPr marL="514350" indent="-514350" algn="l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Inflasi</a:t>
            </a:r>
            <a:endParaRPr lang="en-US" sz="2800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14350" indent="-514350" algn="l">
              <a:spcBef>
                <a:spcPts val="0"/>
              </a:spcBef>
              <a:buFont typeface="+mj-lt"/>
              <a:buAutoNum type="arabicPeriod"/>
            </a:pPr>
            <a:endParaRPr lang="en-US" sz="2800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-27384"/>
            <a:ext cx="9144000" cy="7200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OUTLINE</a:t>
            </a:r>
            <a:endParaRPr lang="en-US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16052"/>
            <a:ext cx="9144000" cy="3693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FGD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Background Study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RPJMD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Kalimantan Selatan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Bidang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Ekonomi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487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Produksi</a:t>
            </a:r>
            <a:r>
              <a:rPr lang="en-US" dirty="0" smtClean="0"/>
              <a:t> </a:t>
            </a:r>
            <a:r>
              <a:rPr lang="en-US" dirty="0" err="1" smtClean="0"/>
              <a:t>Padi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14488"/>
            <a:ext cx="364333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643050"/>
            <a:ext cx="420053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Industri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400052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714488"/>
            <a:ext cx="439579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Sekian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Terima</a:t>
            </a:r>
            <a:r>
              <a:rPr lang="en-US" dirty="0" smtClean="0"/>
              <a:t> </a:t>
            </a:r>
            <a:r>
              <a:rPr lang="en-US" dirty="0" err="1" smtClean="0"/>
              <a:t>Kasih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7384"/>
            <a:ext cx="9144000" cy="7200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PERTUMBUHAN</a:t>
            </a:r>
            <a:r>
              <a:rPr lang="en-US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4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PDRB</a:t>
            </a:r>
            <a:endParaRPr lang="en-US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16052"/>
            <a:ext cx="9144000" cy="3693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FGD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Background Study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RPJMD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Kalimantan Selatan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Bidang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Ekonomi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44700" y="3316287"/>
            <a:ext cx="4889500" cy="293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71470" y="857228"/>
          <a:ext cx="8001057" cy="2286020"/>
        </p:xfrm>
        <a:graphic>
          <a:graphicData uri="http://schemas.openxmlformats.org/drawingml/2006/table">
            <a:tbl>
              <a:tblPr/>
              <a:tblGrid>
                <a:gridCol w="2506609"/>
                <a:gridCol w="560550"/>
                <a:gridCol w="549974"/>
                <a:gridCol w="549974"/>
                <a:gridCol w="592279"/>
                <a:gridCol w="592279"/>
                <a:gridCol w="507668"/>
                <a:gridCol w="507668"/>
                <a:gridCol w="507668"/>
                <a:gridCol w="563194"/>
                <a:gridCol w="563194"/>
              </a:tblGrid>
              <a:tr h="22860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INDIKATOR PERTUMBUHAN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TAHUN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TAHUN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RPJMD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KET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286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2010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2011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2012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2013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2014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2015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2016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Pertumbuhan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PDRB ADHB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16,2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11,3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9,8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Pertumbuhan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PDRB ADHK</a:t>
                      </a:r>
                    </a:p>
                  </a:txBody>
                  <a:tcPr marL="6112" marR="6112" marT="61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5,6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6,1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5,7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5,2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3,92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4,14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3,97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6.0–6.9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</a:t>
                      </a:r>
                      <a:r>
                        <a:rPr lang="en-US" sz="1200" b="0" i="1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Pertumbuhan</a:t>
                      </a:r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1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Sektor</a:t>
                      </a:r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1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Pertanian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2,4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3,9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3,9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2,7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3,06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-0,9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3,9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</a:t>
                      </a:r>
                      <a:r>
                        <a:rPr lang="en-US" sz="1200" b="0" i="1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Pertumbuhan</a:t>
                      </a:r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1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Sektor</a:t>
                      </a:r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1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Pertambangan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7,6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6,5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2,1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1,5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-0,18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-0,66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-5,09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5,1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</a:t>
                      </a:r>
                      <a:r>
                        <a:rPr lang="en-US" sz="1200" b="0" i="1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Pertumbuhan</a:t>
                      </a:r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1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Sektor</a:t>
                      </a:r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1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Industri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2,9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3,2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4,3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2,27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5,19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12,34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9,5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1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Pertumbuhan</a:t>
                      </a:r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1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Sektor</a:t>
                      </a:r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1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Perdagangan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7,36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8,08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7,74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EE2"/>
                    </a:solidFill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1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Pertumbuhan</a:t>
                      </a:r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1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Sektor</a:t>
                      </a:r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1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Jasa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8,09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8,42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9,88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EE2"/>
                    </a:solidFill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1" u="none" strike="noStrike">
                          <a:solidFill>
                            <a:srgbClr val="948B54"/>
                          </a:solidFill>
                          <a:latin typeface="Times New Roman"/>
                        </a:rPr>
                        <a:t>Sumber: BPS Kalimantan Selatan (diolah kembali)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9246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7384"/>
            <a:ext cx="9144000" cy="7200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PERTUMBUHAN</a:t>
            </a:r>
            <a:r>
              <a:rPr lang="en-US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36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PDRB</a:t>
            </a:r>
            <a:r>
              <a:rPr lang="en-US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36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KABUPATEN</a:t>
            </a:r>
            <a:r>
              <a:rPr lang="en-US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&amp; KOTA</a:t>
            </a:r>
            <a:endParaRPr lang="en-US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16052"/>
            <a:ext cx="9144000" cy="3693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FGD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Background Study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RPJMD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Kalimantan Selatan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Bidang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Ekonomi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1831" y="1219200"/>
            <a:ext cx="7682569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0005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7384"/>
            <a:ext cx="9144000" cy="7200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STRUKTUR</a:t>
            </a:r>
            <a:r>
              <a:rPr lang="en-US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4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PDRB</a:t>
            </a:r>
            <a:r>
              <a:rPr lang="en-US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4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PROVINSI</a:t>
            </a:r>
            <a:endParaRPr lang="en-US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16052"/>
            <a:ext cx="9144000" cy="3693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FGD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Background Study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RPJMD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Kalimantan Selatan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Bidang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Ekonomi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Bradley Hand ITC" pitchFamily="66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14349" y="1000111"/>
          <a:ext cx="7858178" cy="4938856"/>
        </p:xfrm>
        <a:graphic>
          <a:graphicData uri="http://schemas.openxmlformats.org/drawingml/2006/table">
            <a:tbl>
              <a:tblPr/>
              <a:tblGrid>
                <a:gridCol w="2461848"/>
                <a:gridCol w="550540"/>
                <a:gridCol w="540153"/>
                <a:gridCol w="540153"/>
                <a:gridCol w="581702"/>
                <a:gridCol w="581702"/>
                <a:gridCol w="498602"/>
                <a:gridCol w="498602"/>
                <a:gridCol w="498602"/>
                <a:gridCol w="553137"/>
                <a:gridCol w="553137"/>
              </a:tblGrid>
              <a:tr h="3640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>
                          <a:solidFill>
                            <a:srgbClr val="000000"/>
                          </a:solidFill>
                          <a:latin typeface="Times New Roman"/>
                          <a:hlinkClick r:id="" action="ppaction://hlinkfile"/>
                        </a:rPr>
                        <a:t>SEKTOR</a:t>
                      </a:r>
                      <a:endParaRPr lang="en-US" sz="1400" b="1" i="0" u="sng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TAHUN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TAHUN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RPJMD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KET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40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2010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2011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2012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2013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2014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2015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2016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40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Pertanian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23,7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23,2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22,8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22,2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17,52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12,88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12,46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24,4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  <a:tr h="3640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Pertambangan &amp; Penggalian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22,2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22,3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21,5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20,8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21,76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22,88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21,67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13,6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  <a:tr h="3640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Industri Pengolahan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10,6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10,3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10,1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13,09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13,95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14,75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12,4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  <a:tr h="3640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Listrik, Gas dan Air Bersih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0,5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0,5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0,5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0,5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0,08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0,11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0,11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  <a:tr h="3640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Bangunan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5,6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5,6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5,9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7,56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8,31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7,95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  <a:tr h="3640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Perdagangan,Hotel &amp;Restauran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15,4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15,7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16,4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16,9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8,92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9,49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9,24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15,1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  <a:tr h="3640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Pengangkutan dan Komunikasi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8,8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8,8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8,9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9,1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6,1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6,53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6,4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  <a:tr h="3640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Keuangan, Persewaan &amp; Jasa Perusahaan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4,1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4,1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4,2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4,4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3,35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3,48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3,79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  <a:tr h="3640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Jasa-jasa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9,2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9,4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9,7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1,1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1,17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1,25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  <a:tr h="3640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1" u="none" strike="noStrike">
                          <a:solidFill>
                            <a:srgbClr val="948B54"/>
                          </a:solidFill>
                          <a:latin typeface="Times New Roman"/>
                        </a:rPr>
                        <a:t>Sumber: BPS Kalimantan Selatan (diolah kembali)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       79,48 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     78,80 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     77,62 </a:t>
                      </a:r>
                    </a:p>
                  </a:txBody>
                  <a:tcPr marL="6112" marR="6112" marT="61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</a:tr>
              <a:tr h="36403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Sektor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Ekonomi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Lainnya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       20,52 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      21,20 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     22,38 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7056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7384"/>
            <a:ext cx="9144000" cy="7200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STRUKTUR</a:t>
            </a:r>
            <a:r>
              <a:rPr lang="en-US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4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PDRB</a:t>
            </a:r>
            <a:r>
              <a:rPr lang="en-US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4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PROVINSI</a:t>
            </a:r>
            <a:endParaRPr lang="en-US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16052"/>
            <a:ext cx="9144000" cy="3693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FGD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Background Study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RPJMD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Kalimantan Selatan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Bidang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Ekonomi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67" t="43628" r="2005" b="3037"/>
          <a:stretch/>
        </p:blipFill>
        <p:spPr bwMode="auto">
          <a:xfrm>
            <a:off x="1892332" y="4191000"/>
            <a:ext cx="5346668" cy="2337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930" y="831053"/>
            <a:ext cx="4495800" cy="3394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8870" y="837981"/>
            <a:ext cx="4679686" cy="3380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4417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7384"/>
            <a:ext cx="9144000" cy="7200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KEMISKINAN</a:t>
            </a:r>
            <a:r>
              <a:rPr lang="en-US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&amp; </a:t>
            </a:r>
            <a:r>
              <a:rPr lang="en-US" sz="4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KETIMPANGAN</a:t>
            </a:r>
            <a:endParaRPr lang="en-US" sz="4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16052"/>
            <a:ext cx="9144000" cy="3693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FGD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Background Study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RPJMD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Kalimantan Selatan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Bidang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Ekonomi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667000"/>
            <a:ext cx="5447447" cy="353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00034" y="785793"/>
          <a:ext cx="8358245" cy="1697595"/>
        </p:xfrm>
        <a:graphic>
          <a:graphicData uri="http://schemas.openxmlformats.org/drawingml/2006/table">
            <a:tbl>
              <a:tblPr/>
              <a:tblGrid>
                <a:gridCol w="2646499"/>
                <a:gridCol w="591833"/>
                <a:gridCol w="580666"/>
                <a:gridCol w="580666"/>
                <a:gridCol w="536000"/>
                <a:gridCol w="625333"/>
                <a:gridCol w="536000"/>
                <a:gridCol w="536000"/>
                <a:gridCol w="536000"/>
                <a:gridCol w="594624"/>
                <a:gridCol w="594624"/>
              </a:tblGrid>
              <a:tr h="26132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latin typeface="Times New Roman"/>
                          <a:hlinkClick r:id="" action="ppaction://hlinkfile"/>
                        </a:rPr>
                        <a:t>INDIKATOR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TAHUN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RPJMD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KET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613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2010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2011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2012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2013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2014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11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Jumlah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Penduduk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Miskin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181,963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194,623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189,875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181,739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182.876 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  <a:tr h="26132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Tingkat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Kemiskinan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(%)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5,21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5,29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5,06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4,77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4,68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4.25-3.99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  <a:tr h="261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Indeks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Rasio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Gini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0,28</a:t>
                      </a:r>
                    </a:p>
                  </a:txBody>
                  <a:tcPr marL="6112" marR="6112" marT="61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0,35</a:t>
                      </a:r>
                    </a:p>
                  </a:txBody>
                  <a:tcPr marL="6112" marR="6112" marT="61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0,36</a:t>
                      </a:r>
                    </a:p>
                  </a:txBody>
                  <a:tcPr marL="6112" marR="6112" marT="61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0,33</a:t>
                      </a:r>
                    </a:p>
                  </a:txBody>
                  <a:tcPr marL="6112" marR="6112" marT="61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0.20-0.180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6112" marR="6112" marT="61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EE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4417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7384"/>
            <a:ext cx="9144000" cy="7200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SUMBER</a:t>
            </a:r>
            <a:r>
              <a:rPr 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4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PENDUDUK</a:t>
            </a:r>
            <a:r>
              <a:rPr 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4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MISKIN</a:t>
            </a:r>
            <a:r>
              <a:rPr 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4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PROVINSI</a:t>
            </a:r>
            <a:endParaRPr lang="en-US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16052"/>
            <a:ext cx="9144000" cy="3693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FGD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Background Study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RPJMD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Kalimantan Selatan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Bidang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Ekonomi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Bradley Hand ITC" pitchFamily="66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85785" y="928665"/>
          <a:ext cx="7858180" cy="4286280"/>
        </p:xfrm>
        <a:graphic>
          <a:graphicData uri="http://schemas.openxmlformats.org/drawingml/2006/table">
            <a:tbl>
              <a:tblPr/>
              <a:tblGrid>
                <a:gridCol w="4223104"/>
                <a:gridCol w="935498"/>
                <a:gridCol w="922133"/>
                <a:gridCol w="922133"/>
                <a:gridCol w="855312"/>
              </a:tblGrid>
              <a:tr h="2857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latin typeface="Times New Roman"/>
                          <a:hlinkClick r:id="" action="ppaction://hlinkfile"/>
                        </a:rPr>
                        <a:t>KABUPATEN DAN KOTA</a:t>
                      </a:r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TAHUN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57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TanahLaut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7,41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Kotabaru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Banjar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BaritoKuala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Tapin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HST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HSU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Tabalong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Tanah Bumbu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Balangan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Banjarmasin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15,39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15,38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15,38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Banjarbaru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52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4417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7384"/>
            <a:ext cx="9144000" cy="7200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SUMBER</a:t>
            </a:r>
            <a:r>
              <a:rPr 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4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PENDUDUK</a:t>
            </a:r>
            <a:r>
              <a:rPr 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4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MISKIN</a:t>
            </a:r>
            <a:r>
              <a:rPr 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4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PROVINSI</a:t>
            </a:r>
            <a:endParaRPr lang="en-US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16052"/>
            <a:ext cx="9144000" cy="3693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FGD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Background Study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RPJMD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Kalimantan Selatan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Bidang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  <a:latin typeface="Bradley Hand ITC" pitchFamily="66" charset="0"/>
              </a:rPr>
              <a:t>Ekonomi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025" y="914400"/>
            <a:ext cx="7664975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1702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773</Words>
  <Application>Microsoft Office PowerPoint</Application>
  <PresentationFormat>On-screen Show (4:3)</PresentationFormat>
  <Paragraphs>569</Paragraphs>
  <Slides>22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DISTRIBUSI PENDUDUK USIA DI ATAS 15 TAHUN YANG BEKERJA MENURUT SEKTOR EKONOMI (%)</vt:lpstr>
      <vt:lpstr>Produktivitas Lapangan Kerja</vt:lpstr>
      <vt:lpstr>Slide 16</vt:lpstr>
      <vt:lpstr>IPM </vt:lpstr>
      <vt:lpstr>Ekspor-Impor</vt:lpstr>
      <vt:lpstr>Jenis Komoditi Utama</vt:lpstr>
      <vt:lpstr>Produksi Padi</vt:lpstr>
      <vt:lpstr>Industri </vt:lpstr>
      <vt:lpstr>Sekian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Hidayatullah Muttaqin</dc:creator>
  <cp:lastModifiedBy>nan</cp:lastModifiedBy>
  <cp:revision>11</cp:revision>
  <dcterms:created xsi:type="dcterms:W3CDTF">2014-08-24T04:37:31Z</dcterms:created>
  <dcterms:modified xsi:type="dcterms:W3CDTF">2016-08-03T00:55:59Z</dcterms:modified>
</cp:coreProperties>
</file>